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2" r:id="rId5"/>
    <p:sldId id="263" r:id="rId6"/>
    <p:sldId id="264" r:id="rId7"/>
    <p:sldId id="265" r:id="rId8"/>
    <p:sldId id="267" r:id="rId9"/>
    <p:sldId id="268" r:id="rId10"/>
    <p:sldId id="261" r:id="rId11"/>
    <p:sldId id="266" r:id="rId12"/>
    <p:sldId id="269" r:id="rId13"/>
  </p:sldIdLst>
  <p:sldSz cx="9144000" cy="6858000" type="letter"/>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64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77F8874-2EBA-4357-B5AD-96943714D3AC}" type="datetimeFigureOut">
              <a:rPr lang="es-ES" smtClean="0"/>
              <a:pPr/>
              <a:t>28/04/2010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F77A5D3-1AFA-4DE9-AEDD-781D51D55262}"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F8874-2EBA-4357-B5AD-96943714D3AC}" type="datetimeFigureOut">
              <a:rPr lang="es-ES" smtClean="0"/>
              <a:pPr/>
              <a:t>28/04/2010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77A5D3-1AFA-4DE9-AEDD-781D51D55262}"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357158" y="571480"/>
            <a:ext cx="8286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Universidad Nacional  Abierta </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Dirección de Investigación y Postgrado </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Maestría de Educación a Distancia </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Unidad Curricular:</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Comunicación Interpersonal de los sistemas de educación a Distancia </a:t>
            </a:r>
            <a:endParaRPr kumimoji="0" lang="es-E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Nombre de la Propuesta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Times New Roman" pitchFamily="18" charset="0"/>
                <a:cs typeface="Times New Roman" pitchFamily="18" charset="0"/>
              </a:rPr>
              <a:t>Capacitación en el Uso de</a:t>
            </a:r>
            <a:r>
              <a:rPr lang="es-ES" dirty="0" smtClean="0">
                <a:latin typeface="Times New Roman" pitchFamily="18" charset="0"/>
                <a:cs typeface="Times New Roman" pitchFamily="18" charset="0"/>
              </a:rPr>
              <a:t>l Blog Web dirigido al Personal Académico de la UNA</a:t>
            </a:r>
            <a:endParaRPr kumimoji="0" lang="es-E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Nombre del Equipo de investigación tecno pedagógica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Times New Roman" pitchFamily="18" charset="0"/>
                <a:cs typeface="Times New Roman" pitchFamily="18" charset="0"/>
              </a:rPr>
              <a:t>Los Nanotecnológicos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Slogan del equipo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Times New Roman" pitchFamily="18" charset="0"/>
                <a:cs typeface="Times New Roman" pitchFamily="18" charset="0"/>
              </a:rPr>
              <a:t>Comunicadores de la Web</a:t>
            </a:r>
            <a:r>
              <a:rPr kumimoji="0" lang="es-ES" b="0" i="0" u="none" strike="noStrike" cap="none" normalizeH="0" dirty="0" smtClean="0">
                <a:ln>
                  <a:noFill/>
                </a:ln>
                <a:solidFill>
                  <a:schemeClr val="tx1"/>
                </a:solidFill>
                <a:effectLst/>
                <a:latin typeface="Times New Roman" pitchFamily="18" charset="0"/>
                <a:cs typeface="Times New Roman" pitchFamily="18" charset="0"/>
              </a:rPr>
              <a:t> cambiando los paradigmas de la educación</a:t>
            </a:r>
            <a:endParaRPr kumimoji="0" lang="es-E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Coordinador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Times New Roman" pitchFamily="18" charset="0"/>
                <a:cs typeface="Times New Roman" pitchFamily="18" charset="0"/>
              </a:rPr>
              <a:t>Daniel</a:t>
            </a:r>
            <a:r>
              <a:rPr kumimoji="0" lang="es-ES" b="0" i="0" u="none" strike="noStrike" cap="none" normalizeH="0" dirty="0" smtClean="0">
                <a:ln>
                  <a:noFill/>
                </a:ln>
                <a:solidFill>
                  <a:schemeClr val="tx1"/>
                </a:solidFill>
                <a:effectLst/>
                <a:latin typeface="Times New Roman" pitchFamily="18" charset="0"/>
                <a:cs typeface="Times New Roman" pitchFamily="18" charset="0"/>
              </a:rPr>
              <a:t> Sabino Moreno Gutiérrez</a:t>
            </a:r>
            <a:endParaRPr kumimoji="0" lang="es-E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Integrantes del grupo :</a:t>
            </a:r>
          </a:p>
          <a:p>
            <a:pPr lvl="0" algn="just"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Times New Roman" pitchFamily="18" charset="0"/>
                <a:cs typeface="Times New Roman" pitchFamily="18" charset="0"/>
              </a:rPr>
              <a:t>Daniel</a:t>
            </a:r>
            <a:r>
              <a:rPr kumimoji="0" lang="es-ES" b="0" i="0" u="none" strike="noStrike" cap="none" normalizeH="0" dirty="0" smtClean="0">
                <a:ln>
                  <a:noFill/>
                </a:ln>
                <a:solidFill>
                  <a:schemeClr val="tx1"/>
                </a:solidFill>
                <a:effectLst/>
                <a:latin typeface="Times New Roman" pitchFamily="18" charset="0"/>
                <a:cs typeface="Times New Roman" pitchFamily="18" charset="0"/>
              </a:rPr>
              <a:t> Sabino Moreno Gutiérrez</a:t>
            </a:r>
            <a:endParaRPr kumimoji="0" lang="es-E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Times New Roman" pitchFamily="18" charset="0"/>
                <a:cs typeface="Times New Roman" pitchFamily="18" charset="0"/>
              </a:rPr>
              <a:t>José</a:t>
            </a:r>
            <a:r>
              <a:rPr kumimoji="0" lang="es-ES" sz="2000" b="0" i="0" u="none" strike="noStrike" cap="none" normalizeH="0" dirty="0" smtClean="0">
                <a:ln>
                  <a:noFill/>
                </a:ln>
                <a:solidFill>
                  <a:schemeClr val="tx1"/>
                </a:solidFill>
                <a:effectLst/>
                <a:latin typeface="Times New Roman" pitchFamily="18" charset="0"/>
                <a:cs typeface="Times New Roman" pitchFamily="18" charset="0"/>
              </a:rPr>
              <a:t> Ramón González Torres</a:t>
            </a:r>
          </a:p>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smtClean="0">
                <a:latin typeface="Times New Roman" pitchFamily="18" charset="0"/>
                <a:cs typeface="Times New Roman" pitchFamily="18" charset="0"/>
              </a:rPr>
              <a:t>Jean Carlos Sánchez Ulacio</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dirty="0" smtClean="0">
                <a:ln>
                  <a:noFill/>
                </a:ln>
                <a:solidFill>
                  <a:schemeClr val="tx1"/>
                </a:solidFill>
                <a:effectLst/>
                <a:latin typeface="Times New Roman" pitchFamily="18" charset="0"/>
                <a:cs typeface="Times New Roman" pitchFamily="18" charset="0"/>
              </a:rPr>
              <a:t>Francisco José Valera Gómez</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Justificación</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593784"/>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000" dirty="0" smtClean="0">
                <a:latin typeface="Times New Roman" pitchFamily="18" charset="0"/>
                <a:cs typeface="Times New Roman" pitchFamily="18" charset="0"/>
              </a:rPr>
              <a:t>En estos años las instituciones educativas a nivel nacional, han tenido un rol protagónico en la dotación de recursos financieros y fijación de políticas tendientes a lograr el desarrollo humano sustentable, que sea estable, eficiente y socialmente equitativo para diversos sectores del país, apoyados por una plataforma tecnológica que le permiten mantener una ventaja competitiva, a través del uso de las mejores prácticas tecnológicas, con relación a otras organizaciones similares.</a:t>
            </a:r>
          </a:p>
          <a:p>
            <a:pPr algn="just"/>
            <a:r>
              <a:rPr lang="es-ES" sz="2000" dirty="0" smtClean="0">
                <a:latin typeface="Times New Roman" pitchFamily="18" charset="0"/>
                <a:cs typeface="Times New Roman" pitchFamily="18" charset="0"/>
              </a:rPr>
              <a:t>Con la finalidad de que el soporte tecnológico que se encuentra relacionado, sea llevado a cabo en forma eficiente y con los recursos óptimos, a través de esta propuesta, lo que se pretende es optimizar los mecanismos de autoaprendizaje, mediante un estudio del uso del blog web con estrategia comunicacional en la modalidad a distancia.</a:t>
            </a:r>
          </a:p>
          <a:p>
            <a:pPr algn="just"/>
            <a:r>
              <a:rPr lang="es-ES" sz="2000" dirty="0" smtClean="0">
                <a:latin typeface="Times New Roman" pitchFamily="18" charset="0"/>
                <a:cs typeface="Times New Roman" pitchFamily="18" charset="0"/>
              </a:rPr>
              <a:t>En la actualidad, ya se han identificado algunas debilidades en diferentes ámbitos (educativo, social, cultural, entre otros) relacional con este tipo de ambiente de aprendizaje, la continuidad operativa del negocio, la integración de los sistemas; que si bien son de pleno conocimiento en la mayoría de los casos de la alta gerencia, sin embargo, no existe una conciencia de los potenciales riesgos existentes. </a:t>
            </a:r>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Indicadores</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747671"/>
            <a:ext cx="8429684"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000" b="1" dirty="0" smtClean="0">
                <a:latin typeface="Times New Roman" pitchFamily="18" charset="0"/>
                <a:cs typeface="Times New Roman" pitchFamily="18" charset="0"/>
              </a:rPr>
              <a:t>Interdependencia </a:t>
            </a:r>
            <a:r>
              <a:rPr lang="es-ES" sz="2000" b="1" dirty="0" smtClean="0">
                <a:latin typeface="Times New Roman" pitchFamily="18" charset="0"/>
                <a:cs typeface="Times New Roman" pitchFamily="18" charset="0"/>
              </a:rPr>
              <a:t>positiva</a:t>
            </a:r>
            <a:r>
              <a:rPr lang="es-ES" sz="2000" dirty="0" smtClean="0">
                <a:latin typeface="Times New Roman" pitchFamily="18" charset="0"/>
                <a:cs typeface="Times New Roman" pitchFamily="18" charset="0"/>
              </a:rPr>
              <a:t>. Los miembros del grupo deben ser conscientes de que solo es posible lograr las metas individuales de aprendizaje si los demás compañeros del grupo logran también las metas suyas.</a:t>
            </a:r>
          </a:p>
          <a:p>
            <a:pPr algn="just"/>
            <a:r>
              <a:rPr lang="es-ES" sz="2000" b="1" dirty="0" smtClean="0">
                <a:latin typeface="Times New Roman" pitchFamily="18" charset="0"/>
                <a:cs typeface="Times New Roman" pitchFamily="18" charset="0"/>
              </a:rPr>
              <a:t>Responsabilidad y compromiso individual</a:t>
            </a:r>
            <a:r>
              <a:rPr lang="es-ES" sz="2000" dirty="0" smtClean="0">
                <a:latin typeface="Times New Roman" pitchFamily="18" charset="0"/>
                <a:cs typeface="Times New Roman" pitchFamily="18" charset="0"/>
              </a:rPr>
              <a:t>. Las metas del grupo se logran con la contribución personal de cada uno de los miembros. El compromiso individual fomenta la responsabilidad de cada participante en el logro de las metas.</a:t>
            </a:r>
          </a:p>
          <a:p>
            <a:pPr algn="just"/>
            <a:r>
              <a:rPr lang="es-ES" sz="2000" b="1" dirty="0" smtClean="0">
                <a:latin typeface="Times New Roman" pitchFamily="18" charset="0"/>
                <a:cs typeface="Times New Roman" pitchFamily="18" charset="0"/>
              </a:rPr>
              <a:t>Interacción cara a cara</a:t>
            </a:r>
            <a:r>
              <a:rPr lang="es-ES" sz="2000" dirty="0" smtClean="0">
                <a:latin typeface="Times New Roman" pitchFamily="18" charset="0"/>
                <a:cs typeface="Times New Roman" pitchFamily="18" charset="0"/>
              </a:rPr>
              <a:t>. Los miembros del grupo se proveen unos a otros de ayuda y retroalimentación, intercambian recursos y comparten razonamientos y conclusiones. No hay imposición de criterios u opiniones, hay discusión y consenso.</a:t>
            </a:r>
          </a:p>
          <a:p>
            <a:pPr algn="just"/>
            <a:r>
              <a:rPr lang="es-ES" sz="2000" b="1" dirty="0" smtClean="0">
                <a:latin typeface="Times New Roman" pitchFamily="18" charset="0"/>
                <a:cs typeface="Times New Roman" pitchFamily="18" charset="0"/>
              </a:rPr>
              <a:t>Desarrollo de habilidades sociales</a:t>
            </a:r>
            <a:r>
              <a:rPr lang="es-ES" sz="2000" dirty="0" smtClean="0">
                <a:latin typeface="Times New Roman" pitchFamily="18" charset="0"/>
                <a:cs typeface="Times New Roman" pitchFamily="18" charset="0"/>
              </a:rPr>
              <a:t>. Las habilidades interpersonales de confianza entre los miembros, comunicación precisa, respeto y aceptación, y solución de situaciones conflictivas en forma constructiva, favorecen el rendimiento del grupo y alcance de las metas.</a:t>
            </a:r>
          </a:p>
          <a:p>
            <a:pPr algn="just"/>
            <a:r>
              <a:rPr lang="es-ES" sz="2000" b="1" dirty="0" smtClean="0">
                <a:latin typeface="Times New Roman" pitchFamily="18" charset="0"/>
                <a:cs typeface="Times New Roman" pitchFamily="18" charset="0"/>
              </a:rPr>
              <a:t>Procesamiento de grupo</a:t>
            </a:r>
            <a:r>
              <a:rPr lang="es-ES" sz="2000" dirty="0" smtClean="0">
                <a:latin typeface="Times New Roman" pitchFamily="18" charset="0"/>
                <a:cs typeface="Times New Roman" pitchFamily="18" charset="0"/>
              </a:rPr>
              <a:t>. La auto-evaluación sobre el trabajo grupal realizado permite definir las acciones positivas y negativas de los miembros para tomar decisiones sobre cuáles continuar para alcanzar metas.</a:t>
            </a: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Conclusiones</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747673"/>
            <a:ext cx="8429684"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000" dirty="0" smtClean="0">
                <a:latin typeface="Times New Roman" pitchFamily="18" charset="0"/>
                <a:cs typeface="Times New Roman" pitchFamily="18" charset="0"/>
              </a:rPr>
              <a:t>La Educación a distancia es la modalidad educativa que más se aproxima a los principios fundamentales de: educación para todos sin distinción de nacionalidad, raza o condición social, educación personalizada a través de materiales y tutorías, educación para aprender a aprender, educación para toda la vida; valiéndose a su vez del desarrollo tecnológico como parte misma de la evolución del hombre hacia el nuevo milenio. El aprendizaje que solía ser un claro proceso tras humano se ha convertido en algo en lo que la gente comparte, cada vez más, poderosas redes y cerebros artificiales. El reto de investigar en la modalidad a distancia, solo puede gestionarse mediante una red mundial que agrupe todo el saber y todas las mentes</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Con </a:t>
            </a:r>
            <a:r>
              <a:rPr lang="es-ES" sz="2000" dirty="0" smtClean="0">
                <a:latin typeface="Times New Roman" pitchFamily="18" charset="0"/>
                <a:cs typeface="Times New Roman" pitchFamily="18" charset="0"/>
              </a:rPr>
              <a:t>esto surge entonces una nueva forma de concebir la filosofía de la enseñanza y el aprendizaje, pues es indiscutible que en la existencia de esa red de conocimientos que se concibe, está de por medio la computadora y por ende la introducción de las nuevas teorías sobre la obtención de conocimientos y el empleo de las tecnologías de información y comunicación (</a:t>
            </a:r>
            <a:r>
              <a:rPr lang="es-ES" sz="2000" dirty="0" smtClean="0">
                <a:latin typeface="Times New Roman" pitchFamily="18" charset="0"/>
                <a:cs typeface="Times New Roman" pitchFamily="18" charset="0"/>
              </a:rPr>
              <a:t>TIC). </a:t>
            </a:r>
            <a:r>
              <a:rPr lang="es-ES" sz="2000" dirty="0" smtClean="0">
                <a:latin typeface="Times New Roman" pitchFamily="18" charset="0"/>
                <a:cs typeface="Times New Roman" pitchFamily="18" charset="0"/>
              </a:rPr>
              <a:t>Las </a:t>
            </a:r>
            <a:r>
              <a:rPr lang="es-ES" sz="2000" dirty="0" smtClean="0">
                <a:latin typeface="Times New Roman" pitchFamily="18" charset="0"/>
                <a:cs typeface="Times New Roman" pitchFamily="18" charset="0"/>
              </a:rPr>
              <a:t>TIC </a:t>
            </a:r>
            <a:r>
              <a:rPr lang="es-ES" sz="2000" dirty="0" smtClean="0">
                <a:latin typeface="Times New Roman" pitchFamily="18" charset="0"/>
                <a:cs typeface="Times New Roman" pitchFamily="18" charset="0"/>
              </a:rPr>
              <a:t>están sufriendo un desarrollo vertiginoso, está afectando </a:t>
            </a:r>
            <a:r>
              <a:rPr lang="es-ES" sz="2000" dirty="0" smtClean="0">
                <a:latin typeface="Times New Roman" pitchFamily="18" charset="0"/>
                <a:cs typeface="Times New Roman" pitchFamily="18" charset="0"/>
              </a:rPr>
              <a:t>prácticamente </a:t>
            </a:r>
            <a:r>
              <a:rPr lang="es-ES" sz="2000" dirty="0" smtClean="0">
                <a:latin typeface="Times New Roman" pitchFamily="18" charset="0"/>
                <a:cs typeface="Times New Roman" pitchFamily="18" charset="0"/>
              </a:rPr>
              <a:t>en todos los campos de nuestra sociedad, y la educación no es una excepción</a:t>
            </a:r>
            <a:r>
              <a:rPr lang="es-ES" sz="2000" dirty="0" smtClean="0">
                <a:latin typeface="Times New Roman" pitchFamily="18" charset="0"/>
                <a:cs typeface="Times New Roman" pitchFamily="18" charset="0"/>
              </a:rPr>
              <a:t>.</a:t>
            </a:r>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a:t>
            </a:r>
            <a:r>
              <a:rPr lang="es-ES" sz="2000" b="1" dirty="0" smtClean="0">
                <a:latin typeface="Times New Roman" pitchFamily="18" charset="0"/>
                <a:ea typeface="Times New Roman" pitchFamily="18" charset="0"/>
                <a:cs typeface="Times New Roman" pitchFamily="18" charset="0"/>
              </a:rPr>
              <a:t>n del Ambiente Seleccionado</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714356"/>
            <a:ext cx="8429684"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INTRODUCCIÓN</a:t>
            </a:r>
            <a:endParaRPr lang="es-ES" sz="2000" dirty="0">
              <a:latin typeface="Times New Roman" pitchFamily="18" charset="0"/>
              <a:cs typeface="Times New Roman" pitchFamily="18" charset="0"/>
            </a:endParaRPr>
          </a:p>
          <a:p>
            <a:pPr algn="just"/>
            <a:r>
              <a:rPr lang="es-ES" sz="2000" dirty="0" smtClean="0">
                <a:latin typeface="Times New Roman" pitchFamily="18" charset="0"/>
                <a:cs typeface="Times New Roman" pitchFamily="18" charset="0"/>
              </a:rPr>
              <a:t>Las tareas básicas de un tutor con apoyo de las Tecnologías de la Información y Comunicación (TIC) se clasifican en tres: la orientadora, centrada en el área afectiva, las actitudes y emociones; la académica relacionada con el ámbito cognoscitivo para ayudar y reforzar el proceso de autoaprendizaje y la institucional relacionadas a las tareas administrativas con la organización que lo respalda (García 2001).</a:t>
            </a:r>
          </a:p>
          <a:p>
            <a:pPr algn="just"/>
            <a:r>
              <a:rPr lang="es-ES" sz="2000" dirty="0" smtClean="0">
                <a:latin typeface="Times New Roman" pitchFamily="18" charset="0"/>
                <a:cs typeface="Times New Roman" pitchFamily="18" charset="0"/>
              </a:rPr>
              <a:t>La principal característica de un proceso de aprendizaje en línea, es la separación física entre el tutor y sus participantes. Ante éstas circunstancias, la comunicación del tutor en un proceso de enseñanza-aprendizaje en la educación virtual tiene como principal propósito, colaborar con el participante de modo que este pueda apropiarse de los contenidos desarrollados en el curso, con el fin de completar los estudios y culminar exitosamente la experiencia formativa; sin embargo, existe una serie de situaciones que caracterizan este proceso de los cuales se mencionan algunas de ellas</a:t>
            </a:r>
            <a:r>
              <a:rPr lang="es-ES" sz="2000" dirty="0" smtClean="0">
                <a:latin typeface="Times New Roman" pitchFamily="18" charset="0"/>
                <a:cs typeface="Times New Roman" pitchFamily="18" charset="0"/>
              </a:rPr>
              <a:t>.</a:t>
            </a:r>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a:t>
            </a:r>
            <a:r>
              <a:rPr lang="es-ES" sz="2000" b="1" dirty="0" smtClean="0">
                <a:latin typeface="Times New Roman" pitchFamily="18" charset="0"/>
                <a:ea typeface="Times New Roman" pitchFamily="18" charset="0"/>
                <a:cs typeface="Times New Roman" pitchFamily="18" charset="0"/>
              </a:rPr>
              <a:t>n del Ambiente Seleccionado</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538792"/>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INTRODUCCIÓN</a:t>
            </a:r>
            <a:endParaRPr lang="es-ES" sz="2000" dirty="0">
              <a:latin typeface="Times New Roman" pitchFamily="18" charset="0"/>
              <a:cs typeface="Times New Roman" pitchFamily="18" charset="0"/>
            </a:endParaRPr>
          </a:p>
          <a:p>
            <a:pPr algn="just"/>
            <a:r>
              <a:rPr lang="es-ES" sz="2000" dirty="0">
                <a:latin typeface="Times New Roman" pitchFamily="18" charset="0"/>
                <a:cs typeface="Times New Roman" pitchFamily="18" charset="0"/>
              </a:rPr>
              <a:t>La actuación virtual del tutor, requiere del mismo, presencias más frecuentes, ya que debe gestionar interacciones y aportes constantes de los alumnos para guiar la construcción de textos enriquecidos. </a:t>
            </a:r>
          </a:p>
          <a:p>
            <a:pPr algn="just"/>
            <a:r>
              <a:rPr lang="es-ES" sz="2000" dirty="0">
                <a:latin typeface="Times New Roman" pitchFamily="18" charset="0"/>
                <a:cs typeface="Times New Roman" pitchFamily="18" charset="0"/>
              </a:rPr>
              <a:t>La formación en tutoría virtual es clave para favorecer un ambiente WEB educativo que esté centrado en el participante; en este sentido se hace cada vez más </a:t>
            </a:r>
            <a:r>
              <a:rPr lang="es-ES" sz="2000" dirty="0" smtClean="0">
                <a:latin typeface="Times New Roman" pitchFamily="18" charset="0"/>
                <a:cs typeface="Times New Roman" pitchFamily="18" charset="0"/>
              </a:rPr>
              <a:t>necesario </a:t>
            </a:r>
            <a:r>
              <a:rPr lang="es-ES" sz="2000" dirty="0">
                <a:latin typeface="Times New Roman" pitchFamily="18" charset="0"/>
                <a:cs typeface="Times New Roman" pitchFamily="18" charset="0"/>
              </a:rPr>
              <a:t>que el tutor debe tener competencias que lo habiliten para generar una ayuda pedagógica que potencia la permanencia del alumno en el curso evitando los riesgos de deserción, aumente su satisfacción, potencie los logros académicos, además de ser hábil en el manejo tecnológico que permita un buen uso de los recursos y materiales como sortear imprevistos (</a:t>
            </a:r>
            <a:r>
              <a:rPr lang="es-ES" sz="2000" dirty="0" err="1">
                <a:latin typeface="Times New Roman" pitchFamily="18" charset="0"/>
                <a:cs typeface="Times New Roman" pitchFamily="18" charset="0"/>
              </a:rPr>
              <a:t>Ehuletche</a:t>
            </a:r>
            <a:r>
              <a:rPr lang="es-ES" sz="2000" dirty="0">
                <a:latin typeface="Times New Roman" pitchFamily="18" charset="0"/>
                <a:cs typeface="Times New Roman" pitchFamily="18" charset="0"/>
              </a:rPr>
              <a:t> y De Stefano, 2008).</a:t>
            </a:r>
          </a:p>
          <a:p>
            <a:pPr algn="just"/>
            <a:r>
              <a:rPr lang="es-ES" sz="2000" dirty="0">
                <a:latin typeface="Times New Roman" pitchFamily="18" charset="0"/>
                <a:cs typeface="Times New Roman" pitchFamily="18" charset="0"/>
              </a:rPr>
              <a:t>También, es importante diferenciar que las funciones del tutor en la educación virtual se centran en guiar, orientar, aclarar, motivar, y asesorar al participante, quedando el resto de las funciones para el equipo que lo acompaña: coordinadores, técnicos o expertos informáticos, planificadores, entre otros. Esta situación hace que la comunicación debe ser muy clara y a tiempo para guiar al participante en su autoaprendizaje, autocontrol, automotivación y autoreflexión</a:t>
            </a:r>
            <a:r>
              <a:rPr lang="es-ES" sz="2000" dirty="0" smtClean="0">
                <a:latin typeface="Times New Roman" pitchFamily="18" charset="0"/>
                <a:cs typeface="Times New Roman" pitchFamily="18" charset="0"/>
              </a:rPr>
              <a:t>.</a:t>
            </a:r>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a:t>
            </a:r>
            <a:r>
              <a:rPr lang="es-ES" sz="2000" b="1" dirty="0" smtClean="0">
                <a:latin typeface="Times New Roman" pitchFamily="18" charset="0"/>
                <a:ea typeface="Times New Roman" pitchFamily="18" charset="0"/>
                <a:cs typeface="Times New Roman" pitchFamily="18" charset="0"/>
              </a:rPr>
              <a:t>n del Ambiente Seleccionado</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644047"/>
            <a:ext cx="8429684"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INTRODUCCIÓN</a:t>
            </a:r>
            <a:endParaRPr lang="es-ES" sz="2000" dirty="0">
              <a:latin typeface="Times New Roman" pitchFamily="18" charset="0"/>
              <a:cs typeface="Times New Roman" pitchFamily="18" charset="0"/>
            </a:endParaRPr>
          </a:p>
          <a:p>
            <a:pPr algn="just"/>
            <a:r>
              <a:rPr lang="es-ES" sz="2000" dirty="0" smtClean="0">
                <a:latin typeface="Times New Roman" pitchFamily="18" charset="0"/>
                <a:cs typeface="Times New Roman" pitchFamily="18" charset="0"/>
              </a:rPr>
              <a:t>Por </a:t>
            </a:r>
            <a:r>
              <a:rPr lang="es-ES" sz="2000" dirty="0">
                <a:latin typeface="Times New Roman" pitchFamily="18" charset="0"/>
                <a:cs typeface="Times New Roman" pitchFamily="18" charset="0"/>
              </a:rPr>
              <a:t>otra parte, no menos importante es la Teoría de la Comunicación que establece que los elementos básicos son: Emisor, Receptor, Mensaje, Canal y Ruido. Sin embargo las comunicaciones efectuadas a través de la Web se clasifican conceptualmente a partir de los primeros elementos, es decir, de acuerdo a quién es el Emisor y quién o quienes los Receptores (Palma 2006).</a:t>
            </a:r>
          </a:p>
          <a:p>
            <a:pPr algn="just"/>
            <a:r>
              <a:rPr lang="es-ES" sz="2000" b="1" dirty="0" smtClean="0">
                <a:latin typeface="Times New Roman" pitchFamily="18" charset="0"/>
                <a:cs typeface="Times New Roman" pitchFamily="18" charset="0"/>
              </a:rPr>
              <a:t>Comunicaciones uno a muchos</a:t>
            </a:r>
            <a:r>
              <a:rPr lang="es-ES" sz="2000" dirty="0" smtClean="0">
                <a:latin typeface="Times New Roman" pitchFamily="18" charset="0"/>
                <a:cs typeface="Times New Roman" pitchFamily="18" charset="0"/>
              </a:rPr>
              <a:t>: Esta es la forma de comunicación elemental del docente o tutor con sus estudiantes, permite poner a disposición de los participantes mensajes, información o sus materiales de estudio.</a:t>
            </a:r>
          </a:p>
          <a:p>
            <a:pPr algn="just"/>
            <a:r>
              <a:rPr lang="es-ES" sz="2000" b="1" dirty="0" smtClean="0">
                <a:latin typeface="Times New Roman" pitchFamily="18" charset="0"/>
                <a:cs typeface="Times New Roman" pitchFamily="18" charset="0"/>
              </a:rPr>
              <a:t>Comunicaciones uno a uno</a:t>
            </a:r>
            <a:r>
              <a:rPr lang="es-ES" sz="2000" dirty="0" smtClean="0">
                <a:latin typeface="Times New Roman" pitchFamily="18" charset="0"/>
                <a:cs typeface="Times New Roman" pitchFamily="18" charset="0"/>
              </a:rPr>
              <a:t>: Esta línea de comunicación hace uso de un sistema de casillas de correo electrónico, para establecer comunicación privada entre usuarios. Eso implica que tanto docentes y estudiantes tienen la posibilidad de emitir un mensaje privado, con o sin archivos adjuntos a cualquier docente o estudiante en ese módulo.</a:t>
            </a:r>
          </a:p>
          <a:p>
            <a:pPr algn="just"/>
            <a:r>
              <a:rPr lang="es-ES" sz="2000" b="1" dirty="0" smtClean="0">
                <a:latin typeface="Times New Roman" pitchFamily="18" charset="0"/>
                <a:cs typeface="Times New Roman" pitchFamily="18" charset="0"/>
              </a:rPr>
              <a:t>Comunicaciones muchos a muchos</a:t>
            </a:r>
            <a:r>
              <a:rPr lang="es-ES" sz="2000" dirty="0" smtClean="0">
                <a:latin typeface="Times New Roman" pitchFamily="18" charset="0"/>
                <a:cs typeface="Times New Roman" pitchFamily="18" charset="0"/>
              </a:rPr>
              <a:t>: Cuando se quiere realizar un debate abierto, resulta conveniente contar con un área especifica en la cual todos los participantes puedan colocar mensajes, ya sea planteando posiciones o contestando mensajes abiertos. Las Plataformas educativas actuales (</a:t>
            </a:r>
            <a:r>
              <a:rPr lang="es-ES" sz="2000" dirty="0" err="1" smtClean="0">
                <a:latin typeface="Times New Roman" pitchFamily="18" charset="0"/>
                <a:cs typeface="Times New Roman" pitchFamily="18" charset="0"/>
              </a:rPr>
              <a:t>CMS</a:t>
            </a:r>
            <a:r>
              <a:rPr lang="es-ES" sz="2000" dirty="0" smtClean="0">
                <a:latin typeface="Times New Roman" pitchFamily="18" charset="0"/>
                <a:cs typeface="Times New Roman" pitchFamily="18" charset="0"/>
              </a:rPr>
              <a:t>, </a:t>
            </a:r>
            <a:r>
              <a:rPr lang="es-ES" sz="2000" dirty="0" err="1" smtClean="0">
                <a:latin typeface="Times New Roman" pitchFamily="18" charset="0"/>
                <a:cs typeface="Times New Roman" pitchFamily="18" charset="0"/>
              </a:rPr>
              <a:t>LMS</a:t>
            </a:r>
            <a:r>
              <a:rPr lang="es-ES" sz="2000" dirty="0" smtClean="0">
                <a:latin typeface="Times New Roman" pitchFamily="18" charset="0"/>
                <a:cs typeface="Times New Roman" pitchFamily="18" charset="0"/>
              </a:rPr>
              <a:t>, </a:t>
            </a:r>
            <a:r>
              <a:rPr lang="es-ES" sz="2000" dirty="0" err="1" smtClean="0">
                <a:latin typeface="Times New Roman" pitchFamily="18" charset="0"/>
                <a:cs typeface="Times New Roman" pitchFamily="18" charset="0"/>
              </a:rPr>
              <a:t>LCMS</a:t>
            </a:r>
            <a:r>
              <a:rPr lang="es-ES" sz="2000" dirty="0" smtClean="0">
                <a:latin typeface="Times New Roman" pitchFamily="18" charset="0"/>
                <a:cs typeface="Times New Roman" pitchFamily="18" charset="0"/>
              </a:rPr>
              <a:t>) cuentan con esta área denominada Foros.</a:t>
            </a:r>
            <a:endParaRPr lang="es-ES" sz="2000" dirty="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a:t>
            </a:r>
            <a:r>
              <a:rPr lang="es-ES" sz="2000" b="1" dirty="0" smtClean="0">
                <a:latin typeface="Times New Roman" pitchFamily="18" charset="0"/>
                <a:ea typeface="Times New Roman" pitchFamily="18" charset="0"/>
                <a:cs typeface="Times New Roman" pitchFamily="18" charset="0"/>
              </a:rPr>
              <a:t>n del Ambiente Seleccionado</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357158" y="642918"/>
            <a:ext cx="8429684"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INTRODUCCIÓN</a:t>
            </a:r>
            <a:endParaRPr lang="es-ES" sz="2000" dirty="0">
              <a:latin typeface="Times New Roman" pitchFamily="18" charset="0"/>
              <a:cs typeface="Times New Roman" pitchFamily="18" charset="0"/>
            </a:endParaRPr>
          </a:p>
          <a:p>
            <a:pPr algn="just"/>
            <a:endParaRPr lang="es-ES" sz="2000" dirty="0" smtClean="0">
              <a:latin typeface="Times New Roman" pitchFamily="18" charset="0"/>
              <a:cs typeface="Times New Roman" pitchFamily="18" charset="0"/>
            </a:endParaRPr>
          </a:p>
          <a:p>
            <a:pPr algn="just"/>
            <a:r>
              <a:rPr lang="es-ES" sz="2000" b="1" dirty="0" smtClean="0">
                <a:latin typeface="Times New Roman" pitchFamily="18" charset="0"/>
                <a:cs typeface="Times New Roman" pitchFamily="18" charset="0"/>
              </a:rPr>
              <a:t>Comunicaciones sincrónicas</a:t>
            </a:r>
            <a:r>
              <a:rPr lang="es-ES" sz="2000" dirty="0" smtClean="0">
                <a:latin typeface="Times New Roman" pitchFamily="18" charset="0"/>
                <a:cs typeface="Times New Roman" pitchFamily="18" charset="0"/>
              </a:rPr>
              <a:t>: Las vías de comunicación anteriormente descritas son básicamente asincrónicas. No es necesario que emisores y receptores de los distintos mensajes estén al mismo tiempo conectados para intercambiar mensajes. Las vías de conexión sincrónica, por el contrario requiere de esta coincidencia temporal para su establecimiento. El intercambio sincrónico de mensajes, comúnmente llamado servicio de Chat consiste en una interfaz que permite desplegar mensajes de cualquier usuarios conectados en la sala o canal identificando al emisor. Se trata pues de mensajes en general cortos que permiten el establecimiento del diálogo sincrónico. </a:t>
            </a:r>
            <a:endParaRPr lang="es-ES" sz="2000" dirty="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a:t>
            </a:r>
            <a:r>
              <a:rPr lang="es-ES" sz="2000" b="1" dirty="0" smtClean="0">
                <a:latin typeface="Times New Roman" pitchFamily="18" charset="0"/>
                <a:ea typeface="Times New Roman" pitchFamily="18" charset="0"/>
                <a:cs typeface="Times New Roman" pitchFamily="18" charset="0"/>
              </a:rPr>
              <a:t>n del Ambiente Seleccionado</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285720" y="785794"/>
            <a:ext cx="842968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BLOG WEB COMO HERRAMIENTA ASINCRÓNICA</a:t>
            </a:r>
            <a:endParaRPr lang="es-ES" sz="2000" dirty="0">
              <a:latin typeface="Times New Roman" pitchFamily="18" charset="0"/>
              <a:cs typeface="Times New Roman" pitchFamily="18" charset="0"/>
            </a:endParaRPr>
          </a:p>
          <a:p>
            <a:pPr algn="just"/>
            <a:endParaRPr lang="es-ES" sz="2000" dirty="0" smtClean="0">
              <a:latin typeface="Times New Roman" pitchFamily="18" charset="0"/>
              <a:cs typeface="Times New Roman" pitchFamily="18" charset="0"/>
            </a:endParaRPr>
          </a:p>
          <a:p>
            <a:pPr algn="just"/>
            <a:r>
              <a:rPr lang="es-ES" sz="2000" dirty="0" smtClean="0">
                <a:latin typeface="Times New Roman" pitchFamily="18" charset="0"/>
                <a:cs typeface="Times New Roman" pitchFamily="18" charset="0"/>
              </a:rPr>
              <a:t>Las </a:t>
            </a:r>
            <a:r>
              <a:rPr lang="es-ES" sz="2000" dirty="0" smtClean="0">
                <a:latin typeface="Times New Roman" pitchFamily="18" charset="0"/>
                <a:cs typeface="Times New Roman" pitchFamily="18" charset="0"/>
              </a:rPr>
              <a:t>nuevas tecnologías cambian los tradicionales pilares educativos de unidad de tiempo, espacio y acción, este cambio que constituye un desafío para la educación, exige destrezas, adaptación de los modelos educativos, de los propios usuarios de la formación y de los escenarios donde se desarrolle el proceso.</a:t>
            </a:r>
          </a:p>
          <a:p>
            <a:pPr algn="just"/>
            <a:r>
              <a:rPr lang="es-ES" sz="2000" dirty="0" smtClean="0">
                <a:latin typeface="Times New Roman" pitchFamily="18" charset="0"/>
                <a:cs typeface="Times New Roman" pitchFamily="18" charset="0"/>
              </a:rPr>
              <a:t>Surgen entonces formas diferentes de gestionar la enseñanza y el aprendizaje que implica el uso de la tecnología, es decir surgen los nuevos ambientes virtuales de aprendizaje en este caso los Blogs Web. Al crear una situación educativa centrada en el alumno, que fomente su autoaprendizaje, el desarrollo de su pensamiento crítico y creativo, el trabajo en equipo, utilizando tecnología de punta, estamos creando un nuevo ambiente que por supuesto ejerce su influencia y exige grandes cambios en los componentes personales del proceso. Se hace pertinente establecer que la gerencia efectiva de los Blogs Web implica la toma de decisiones sobre diferentes aspectos técnicos y económicos, lugar donde se va a realizar la instalación y tipo de tecnología más adecuado entre otros.</a:t>
            </a:r>
            <a:endParaRPr lang="es-ES" sz="2000" dirty="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428604"/>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Metodología</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285720" y="631905"/>
            <a:ext cx="8429684"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000" b="1" dirty="0" smtClean="0">
                <a:latin typeface="Times New Roman" pitchFamily="18" charset="0"/>
                <a:cs typeface="Times New Roman" pitchFamily="18" charset="0"/>
              </a:rPr>
              <a:t>OBJETIVO GENERAL</a:t>
            </a:r>
          </a:p>
          <a:p>
            <a:pPr algn="just"/>
            <a:r>
              <a:rPr lang="es-ES" sz="2000" dirty="0" smtClean="0">
                <a:latin typeface="Times New Roman" pitchFamily="18" charset="0"/>
                <a:cs typeface="Times New Roman" pitchFamily="18" charset="0"/>
              </a:rPr>
              <a:t>Asesorar </a:t>
            </a:r>
            <a:r>
              <a:rPr lang="es-ES" sz="2000" dirty="0" smtClean="0">
                <a:latin typeface="Times New Roman" pitchFamily="18" charset="0"/>
                <a:cs typeface="Times New Roman" pitchFamily="18" charset="0"/>
              </a:rPr>
              <a:t>al Personal Académico de la UNA en el uso adecuado de Tecnologías de Información y Comunicación (TIC), en especial la herramienta asincrónica Blog Web</a:t>
            </a:r>
            <a:r>
              <a:rPr lang="es-ES" sz="2000" dirty="0" smtClean="0">
                <a:latin typeface="Times New Roman" pitchFamily="18" charset="0"/>
                <a:cs typeface="Times New Roman" pitchFamily="18" charset="0"/>
              </a:rPr>
              <a:t>.</a:t>
            </a:r>
          </a:p>
          <a:p>
            <a:pPr algn="just"/>
            <a:r>
              <a:rPr lang="es-ES" sz="2000" b="1" dirty="0" smtClean="0">
                <a:latin typeface="Times New Roman" pitchFamily="18" charset="0"/>
                <a:cs typeface="Times New Roman" pitchFamily="18" charset="0"/>
              </a:rPr>
              <a:t>OBJETIVOS ESPECÍFICOS</a:t>
            </a:r>
          </a:p>
          <a:p>
            <a:pPr algn="just"/>
            <a:r>
              <a:rPr lang="es-ES" sz="2000" dirty="0" smtClean="0">
                <a:latin typeface="Times New Roman" pitchFamily="18" charset="0"/>
                <a:cs typeface="Times New Roman" pitchFamily="18" charset="0"/>
              </a:rPr>
              <a:t>Diagnosticar </a:t>
            </a:r>
            <a:r>
              <a:rPr lang="es-ES" sz="2000" dirty="0" smtClean="0">
                <a:latin typeface="Times New Roman" pitchFamily="18" charset="0"/>
                <a:cs typeface="Times New Roman" pitchFamily="18" charset="0"/>
              </a:rPr>
              <a:t>el estado actual del Personal Académico de la UNA en el manejo de las TIC</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Diseñar </a:t>
            </a:r>
            <a:r>
              <a:rPr lang="es-ES" sz="2000" dirty="0" smtClean="0">
                <a:latin typeface="Times New Roman" pitchFamily="18" charset="0"/>
                <a:cs typeface="Times New Roman" pitchFamily="18" charset="0"/>
              </a:rPr>
              <a:t>un Plan de Capacitación Formal dirigido al Personal Académico de la UNA en las TIC con </a:t>
            </a:r>
            <a:r>
              <a:rPr lang="es-ES" sz="2000" dirty="0" err="1" smtClean="0">
                <a:latin typeface="Times New Roman" pitchFamily="18" charset="0"/>
                <a:cs typeface="Times New Roman" pitchFamily="18" charset="0"/>
              </a:rPr>
              <a:t>enfasis</a:t>
            </a:r>
            <a:r>
              <a:rPr lang="es-ES" sz="2000" dirty="0" smtClean="0">
                <a:latin typeface="Times New Roman" pitchFamily="18" charset="0"/>
                <a:cs typeface="Times New Roman" pitchFamily="18" charset="0"/>
              </a:rPr>
              <a:t> en el Blog Web</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Aplicar </a:t>
            </a:r>
            <a:r>
              <a:rPr lang="es-ES" sz="2000" dirty="0" smtClean="0">
                <a:latin typeface="Times New Roman" pitchFamily="18" charset="0"/>
                <a:cs typeface="Times New Roman" pitchFamily="18" charset="0"/>
              </a:rPr>
              <a:t>un Plan de Capacitación Formal dirigido al Personal Académico de la UNA en las TIC considerando especialmente el Blog Web</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Realizar </a:t>
            </a:r>
            <a:r>
              <a:rPr lang="es-ES" sz="2000" dirty="0" smtClean="0">
                <a:latin typeface="Times New Roman" pitchFamily="18" charset="0"/>
                <a:cs typeface="Times New Roman" pitchFamily="18" charset="0"/>
              </a:rPr>
              <a:t>un seguimiento y control continuo del proceso de capacitación del Personal Académico, utilizando eficientemente los recursos de la Institución, tanto humanos como tecnológicos contribuyendo de esta manera al desarrollo y reconocimiento de la Institución</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Adiestrar </a:t>
            </a:r>
            <a:r>
              <a:rPr lang="es-ES" sz="2000" dirty="0" smtClean="0">
                <a:latin typeface="Times New Roman" pitchFamily="18" charset="0"/>
                <a:cs typeface="Times New Roman" pitchFamily="18" charset="0"/>
              </a:rPr>
              <a:t>al Personal Académico sobre el mantenimiento de los Blog </a:t>
            </a:r>
            <a:r>
              <a:rPr lang="es-ES" sz="2000" dirty="0" smtClean="0">
                <a:latin typeface="Times New Roman" pitchFamily="18" charset="0"/>
                <a:cs typeface="Times New Roman" pitchFamily="18" charset="0"/>
              </a:rPr>
              <a:t>Web.</a:t>
            </a:r>
            <a:endParaRPr lang="es-ES" sz="2000" dirty="0" smtClean="0">
              <a:latin typeface="Times New Roman" pitchFamily="18" charset="0"/>
              <a:cs typeface="Times New Roman" pitchFamily="18" charset="0"/>
            </a:endParaRPr>
          </a:p>
          <a:p>
            <a:pPr algn="just"/>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571480"/>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Metodología</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285720" y="571480"/>
            <a:ext cx="8429684"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TIPO DE INVESTIGACIÓN</a:t>
            </a:r>
          </a:p>
          <a:p>
            <a:pPr algn="just"/>
            <a:r>
              <a:rPr lang="es-ES" sz="2000" dirty="0" smtClean="0">
                <a:latin typeface="Times New Roman" pitchFamily="18" charset="0"/>
                <a:cs typeface="Times New Roman" pitchFamily="18" charset="0"/>
              </a:rPr>
              <a:t>De </a:t>
            </a:r>
            <a:r>
              <a:rPr lang="es-ES" sz="2000" dirty="0" smtClean="0">
                <a:latin typeface="Times New Roman" pitchFamily="18" charset="0"/>
                <a:cs typeface="Times New Roman" pitchFamily="18" charset="0"/>
              </a:rPr>
              <a:t>acuerdo al tema planteado en el estudio referido a la idea de diseñar una propuesta el Blog Web como estrategia comunicacional en la modalidad a distancia, se adopta para el estudio, el tipo de investigación de campo en la modalidad de proyecto factible, ya que corresponde con la definición dada según la </a:t>
            </a:r>
            <a:r>
              <a:rPr lang="es-ES" sz="2000" dirty="0" err="1" smtClean="0">
                <a:latin typeface="Times New Roman" pitchFamily="18" charset="0"/>
                <a:cs typeface="Times New Roman" pitchFamily="18" charset="0"/>
              </a:rPr>
              <a:t>UPEL</a:t>
            </a:r>
            <a:r>
              <a:rPr lang="es-ES" sz="2000" dirty="0" smtClean="0">
                <a:latin typeface="Times New Roman" pitchFamily="18" charset="0"/>
                <a:cs typeface="Times New Roman" pitchFamily="18" charset="0"/>
              </a:rPr>
              <a:t> (2005</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Consiste </a:t>
            </a:r>
            <a:r>
              <a:rPr lang="es-ES" sz="2000" dirty="0" smtClean="0">
                <a:latin typeface="Times New Roman" pitchFamily="18" charset="0"/>
                <a:cs typeface="Times New Roman" pitchFamily="18" charset="0"/>
              </a:rPr>
              <a:t>en la investigación, elaboración y desarrollo de una propuesta, de un modelo operativo viable para solucionar problemas, requerimiento o necesidades de organizaciones o grupos sociales; puede referirse a la formulación de políticas, programas, tecnologías, métodos o procesos, además es una proposición sustentada en un Modelo Operativo factible, orientada a resolver un problema planteado o satisfacer necesidades en una institución o campo de interés nacional</a:t>
            </a:r>
            <a:r>
              <a:rPr lang="es-ES" sz="2000" dirty="0" smtClean="0">
                <a:latin typeface="Times New Roman" pitchFamily="18" charset="0"/>
                <a:cs typeface="Times New Roman" pitchFamily="18" charset="0"/>
              </a:rPr>
              <a:t>.</a:t>
            </a:r>
          </a:p>
          <a:p>
            <a:pPr algn="just"/>
            <a:r>
              <a:rPr lang="es-ES" sz="2000" dirty="0" smtClean="0">
                <a:latin typeface="Times New Roman" pitchFamily="18" charset="0"/>
                <a:cs typeface="Times New Roman" pitchFamily="18" charset="0"/>
              </a:rPr>
              <a:t>La investigación comprenderá varias etapas, en función del objetivo de la propuesta: planteamiento, diagnostico, fundamentación teórica y diseño de la propuesta, procedimientos metodológicos, actividades y evaluación de los recursos necesarios para la ejecución, así como análisis y conclusiones, sobre la viabilidad y realización del uso de los Blog Web.</a:t>
            </a:r>
            <a:endParaRPr lang="es-ES" sz="2000" dirty="0" smtClean="0">
              <a:latin typeface="Times New Roman" pitchFamily="18" charset="0"/>
              <a:cs typeface="Times New Roman" pitchFamily="18" charset="0"/>
            </a:endParaRPr>
          </a:p>
          <a:p>
            <a:pPr algn="just"/>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LOGO"/>
          <p:cNvPicPr>
            <a:picLocks noChangeAspect="1" noChangeArrowheads="1"/>
          </p:cNvPicPr>
          <p:nvPr/>
        </p:nvPicPr>
        <p:blipFill>
          <a:blip r:embed="rId2" cstate="print">
            <a:lum bright="70000" contrast="-70000"/>
          </a:blip>
          <a:srcRect/>
          <a:stretch>
            <a:fillRect/>
          </a:stretch>
        </p:blipFill>
        <p:spPr bwMode="auto">
          <a:xfrm>
            <a:off x="214282" y="571480"/>
            <a:ext cx="8929718" cy="5786478"/>
          </a:xfrm>
          <a:prstGeom prst="rect">
            <a:avLst/>
          </a:prstGeom>
          <a:noFill/>
        </p:spPr>
      </p:pic>
      <p:sp>
        <p:nvSpPr>
          <p:cNvPr id="1025" name="Rectangle 1"/>
          <p:cNvSpPr>
            <a:spLocks noChangeArrowheads="1"/>
          </p:cNvSpPr>
          <p:nvPr/>
        </p:nvSpPr>
        <p:spPr bwMode="auto">
          <a:xfrm>
            <a:off x="500034" y="-24"/>
            <a:ext cx="828680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Metodología</a:t>
            </a:r>
            <a:endParaRPr kumimoji="0" lang="es-E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285720" y="417591"/>
            <a:ext cx="8429684"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ES" sz="2000" b="1" dirty="0" smtClean="0">
                <a:latin typeface="Times New Roman" pitchFamily="18" charset="0"/>
                <a:cs typeface="Times New Roman" pitchFamily="18" charset="0"/>
              </a:rPr>
              <a:t>POBLACIÓN</a:t>
            </a:r>
          </a:p>
          <a:p>
            <a:pPr algn="just"/>
            <a:r>
              <a:rPr lang="es-ES" sz="2000" dirty="0" smtClean="0">
                <a:latin typeface="Times New Roman" pitchFamily="18" charset="0"/>
                <a:cs typeface="Times New Roman" pitchFamily="18" charset="0"/>
              </a:rPr>
              <a:t>Al hablar de la población, se hace referencia al conjunto de personas, dentro del ámbito estudiado en el problema investigado. Al respecto, Hernández y otros (1998) consideran la población como “el conjunto de todos los casos que concuerdan con una serie de especificaciones”. </a:t>
            </a:r>
            <a:endParaRPr lang="es-ES" sz="2000" dirty="0" smtClean="0">
              <a:latin typeface="Times New Roman" pitchFamily="18" charset="0"/>
              <a:cs typeface="Times New Roman" pitchFamily="18" charset="0"/>
            </a:endParaRPr>
          </a:p>
          <a:p>
            <a:pPr algn="just"/>
            <a:r>
              <a:rPr lang="es-ES" sz="2000" dirty="0" smtClean="0">
                <a:latin typeface="Times New Roman" pitchFamily="18" charset="0"/>
                <a:cs typeface="Times New Roman" pitchFamily="18" charset="0"/>
              </a:rPr>
              <a:t>La </a:t>
            </a:r>
            <a:r>
              <a:rPr lang="es-ES" sz="2000" dirty="0" smtClean="0">
                <a:latin typeface="Times New Roman" pitchFamily="18" charset="0"/>
                <a:cs typeface="Times New Roman" pitchFamily="18" charset="0"/>
              </a:rPr>
              <a:t>población estará constituida por los Centro Locales, Unidades de Apoyo y Centro de Inscripción y Aplicación de Pruebas (</a:t>
            </a:r>
            <a:r>
              <a:rPr lang="es-ES" sz="2000" dirty="0" err="1" smtClean="0">
                <a:latin typeface="Times New Roman" pitchFamily="18" charset="0"/>
                <a:cs typeface="Times New Roman" pitchFamily="18" charset="0"/>
              </a:rPr>
              <a:t>CIAP</a:t>
            </a:r>
            <a:r>
              <a:rPr lang="es-ES" sz="2000" dirty="0" smtClean="0">
                <a:latin typeface="Times New Roman" pitchFamily="18" charset="0"/>
                <a:cs typeface="Times New Roman" pitchFamily="18" charset="0"/>
              </a:rPr>
              <a:t>), considerando como estudio piloto la región Centro-Occidental del país se tiene: Centro Local Falcón (Unidad de Apoyo </a:t>
            </a:r>
            <a:r>
              <a:rPr lang="es-ES" sz="2000" dirty="0" err="1" smtClean="0">
                <a:latin typeface="Times New Roman" pitchFamily="18" charset="0"/>
                <a:cs typeface="Times New Roman" pitchFamily="18" charset="0"/>
              </a:rPr>
              <a:t>Capatárida</a:t>
            </a:r>
            <a:r>
              <a:rPr lang="es-ES" sz="2000" dirty="0" smtClean="0">
                <a:latin typeface="Times New Roman" pitchFamily="18" charset="0"/>
                <a:cs typeface="Times New Roman" pitchFamily="18" charset="0"/>
              </a:rPr>
              <a:t>, Unidad de Apoyo </a:t>
            </a:r>
            <a:r>
              <a:rPr lang="es-ES" sz="2000" dirty="0" err="1" smtClean="0">
                <a:latin typeface="Times New Roman" pitchFamily="18" charset="0"/>
                <a:cs typeface="Times New Roman" pitchFamily="18" charset="0"/>
              </a:rPr>
              <a:t>Churuguara</a:t>
            </a:r>
            <a:r>
              <a:rPr lang="es-ES" sz="2000" dirty="0" smtClean="0">
                <a:latin typeface="Times New Roman" pitchFamily="18" charset="0"/>
                <a:cs typeface="Times New Roman" pitchFamily="18" charset="0"/>
              </a:rPr>
              <a:t> y Unidad de Apoyo Punto Fijo), Centro Local Lara (Unidad de Apoyo </a:t>
            </a:r>
            <a:r>
              <a:rPr lang="es-ES" sz="2000" dirty="0" err="1" smtClean="0">
                <a:latin typeface="Times New Roman" pitchFamily="18" charset="0"/>
                <a:cs typeface="Times New Roman" pitchFamily="18" charset="0"/>
              </a:rPr>
              <a:t>Carora</a:t>
            </a:r>
            <a:r>
              <a:rPr lang="es-ES" sz="2000" dirty="0" smtClean="0">
                <a:latin typeface="Times New Roman" pitchFamily="18" charset="0"/>
                <a:cs typeface="Times New Roman" pitchFamily="18" charset="0"/>
              </a:rPr>
              <a:t> y </a:t>
            </a:r>
            <a:r>
              <a:rPr lang="es-ES" sz="2000" dirty="0" err="1" smtClean="0">
                <a:latin typeface="Times New Roman" pitchFamily="18" charset="0"/>
                <a:cs typeface="Times New Roman" pitchFamily="18" charset="0"/>
              </a:rPr>
              <a:t>CIAP</a:t>
            </a:r>
            <a:r>
              <a:rPr lang="es-ES" sz="2000" dirty="0" smtClean="0">
                <a:latin typeface="Times New Roman" pitchFamily="18" charset="0"/>
                <a:cs typeface="Times New Roman" pitchFamily="18" charset="0"/>
              </a:rPr>
              <a:t> Tocuyo), Centro Local Portuguesa (Unidad de Apoyo </a:t>
            </a:r>
            <a:r>
              <a:rPr lang="es-ES" sz="2000" dirty="0" err="1" smtClean="0">
                <a:latin typeface="Times New Roman" pitchFamily="18" charset="0"/>
                <a:cs typeface="Times New Roman" pitchFamily="18" charset="0"/>
              </a:rPr>
              <a:t>Biscucuy</a:t>
            </a:r>
            <a:r>
              <a:rPr lang="es-ES" sz="2000" dirty="0" smtClean="0">
                <a:latin typeface="Times New Roman" pitchFamily="18" charset="0"/>
                <a:cs typeface="Times New Roman" pitchFamily="18" charset="0"/>
              </a:rPr>
              <a:t>, Unidad de Apoyo Turén y </a:t>
            </a:r>
            <a:r>
              <a:rPr lang="es-ES" sz="2000" dirty="0" err="1" smtClean="0">
                <a:latin typeface="Times New Roman" pitchFamily="18" charset="0"/>
                <a:cs typeface="Times New Roman" pitchFamily="18" charset="0"/>
              </a:rPr>
              <a:t>CIAP</a:t>
            </a:r>
            <a:r>
              <a:rPr lang="es-ES" sz="2000" dirty="0" smtClean="0">
                <a:latin typeface="Times New Roman" pitchFamily="18" charset="0"/>
                <a:cs typeface="Times New Roman" pitchFamily="18" charset="0"/>
              </a:rPr>
              <a:t> Guanare) , Centro Local Yaracuy, y el Centro Local Zulia (Unidad de Apoyo de Santa </a:t>
            </a:r>
            <a:r>
              <a:rPr lang="es-ES" sz="2000" dirty="0" err="1" smtClean="0">
                <a:latin typeface="Times New Roman" pitchFamily="18" charset="0"/>
                <a:cs typeface="Times New Roman" pitchFamily="18" charset="0"/>
              </a:rPr>
              <a:t>Barbara</a:t>
            </a:r>
            <a:r>
              <a:rPr lang="es-ES" sz="2000" dirty="0" smtClean="0">
                <a:latin typeface="Times New Roman" pitchFamily="18" charset="0"/>
                <a:cs typeface="Times New Roman" pitchFamily="18" charset="0"/>
              </a:rPr>
              <a:t>). Se cuenta con diez equipos (10) equipos de computación en el laboratorio de Alma </a:t>
            </a:r>
            <a:r>
              <a:rPr lang="es-ES" sz="2000" dirty="0" smtClean="0">
                <a:latin typeface="Times New Roman" pitchFamily="18" charset="0"/>
                <a:cs typeface="Times New Roman" pitchFamily="18" charset="0"/>
              </a:rPr>
              <a:t>Mater; </a:t>
            </a:r>
            <a:r>
              <a:rPr lang="es-ES" sz="2000" dirty="0" smtClean="0">
                <a:latin typeface="Times New Roman" pitchFamily="18" charset="0"/>
                <a:cs typeface="Times New Roman" pitchFamily="18" charset="0"/>
              </a:rPr>
              <a:t>estadísticamente es muy poca la afluencia de personas que lo utilizan, ya que no le encuentran un fin determinado o no existen asignaciones ligadas al uso de estos equipos </a:t>
            </a:r>
            <a:r>
              <a:rPr lang="es-ES" sz="2000" dirty="0" smtClean="0">
                <a:latin typeface="Times New Roman" pitchFamily="18" charset="0"/>
                <a:cs typeface="Times New Roman" pitchFamily="18" charset="0"/>
              </a:rPr>
              <a:t>tecnológicos.</a:t>
            </a:r>
          </a:p>
          <a:p>
            <a:pPr algn="just"/>
            <a:r>
              <a:rPr lang="es-ES" sz="2000" dirty="0" smtClean="0">
                <a:latin typeface="Times New Roman" pitchFamily="18" charset="0"/>
                <a:cs typeface="Times New Roman" pitchFamily="18" charset="0"/>
              </a:rPr>
              <a:t>Por </a:t>
            </a:r>
            <a:r>
              <a:rPr lang="es-ES" sz="2000" dirty="0" smtClean="0">
                <a:latin typeface="Times New Roman" pitchFamily="18" charset="0"/>
                <a:cs typeface="Times New Roman" pitchFamily="18" charset="0"/>
              </a:rPr>
              <a:t>otra parte, tenemos que el personal académico de cada Centro Local de la región es de treinta (30) asesores resultando un total de ciento veinte (120) asesores. </a:t>
            </a:r>
            <a:endParaRPr lang="es-ES" sz="2000" dirty="0" smtClean="0">
              <a:latin typeface="Times New Roman" pitchFamily="18" charset="0"/>
              <a:cs typeface="Times New Roman" pitchFamily="18" charset="0"/>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box(in)">
                                      <p:cBhvr>
                                        <p:cTn id="7" dur="500"/>
                                        <p:tgtEl>
                                          <p:spTgt spid="1025"/>
                                        </p:tgtEl>
                                      </p:cBhvr>
                                    </p:animEffect>
                                  </p:childTnLst>
                                </p:cTn>
                              </p:par>
                              <p:par>
                                <p:cTn id="8" presetID="2" presetClass="entr" presetSubtype="4" fill="hold" grpId="1" nodeType="withEffect">
                                  <p:stCondLst>
                                    <p:cond delay="0"/>
                                  </p:stCondLst>
                                  <p:childTnLst>
                                    <p:set>
                                      <p:cBhvr>
                                        <p:cTn id="9" dur="1" fill="hold">
                                          <p:stCondLst>
                                            <p:cond delay="0"/>
                                          </p:stCondLst>
                                        </p:cTn>
                                        <p:tgtEl>
                                          <p:spTgt spid="1025"/>
                                        </p:tgtEl>
                                        <p:attrNameLst>
                                          <p:attrName>style.visibility</p:attrName>
                                        </p:attrNameLst>
                                      </p:cBhvr>
                                      <p:to>
                                        <p:strVal val="visible"/>
                                      </p:to>
                                    </p:set>
                                    <p:anim calcmode="lin" valueType="num">
                                      <p:cBhvr additive="base">
                                        <p:cTn id="10" dur="500" fill="hold"/>
                                        <p:tgtEl>
                                          <p:spTgt spid="1025"/>
                                        </p:tgtEl>
                                        <p:attrNameLst>
                                          <p:attrName>ppt_x</p:attrName>
                                        </p:attrNameLst>
                                      </p:cBhvr>
                                      <p:tavLst>
                                        <p:tav tm="0">
                                          <p:val>
                                            <p:strVal val="#ppt_x"/>
                                          </p:val>
                                        </p:tav>
                                        <p:tav tm="100000">
                                          <p:val>
                                            <p:strVal val="#ppt_x"/>
                                          </p:val>
                                        </p:tav>
                                      </p:tavLst>
                                    </p:anim>
                                    <p:anim calcmode="lin" valueType="num">
                                      <p:cBhvr additive="base">
                                        <p:cTn id="11" dur="500" fill="hold"/>
                                        <p:tgtEl>
                                          <p:spTgt spid="1025"/>
                                        </p:tgtEl>
                                        <p:attrNameLst>
                                          <p:attrName>ppt_y</p:attrName>
                                        </p:attrNameLst>
                                      </p:cBhvr>
                                      <p:tavLst>
                                        <p:tav tm="0">
                                          <p:val>
                                            <p:strVal val="1+#ppt_h/2"/>
                                          </p:val>
                                        </p:tav>
                                        <p:tav tm="100000">
                                          <p:val>
                                            <p:strVal val="#ppt_y"/>
                                          </p:val>
                                        </p:tav>
                                      </p:tavLst>
                                    </p:anim>
                                  </p:childTnLst>
                                </p:cTn>
                              </p:par>
                              <p:par>
                                <p:cTn id="12" presetID="4" presetClass="entr" presetSubtype="16"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500"/>
                                        <p:tgtEl>
                                          <p:spTgt spid="4"/>
                                        </p:tgtEl>
                                      </p:cBhvr>
                                    </p:animEffect>
                                  </p:childTnLst>
                                </p:cTn>
                              </p:par>
                              <p:par>
                                <p:cTn id="15" presetID="2" presetClass="entr" presetSubtype="4"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1025" grpId="1"/>
      <p:bldP spid="4" grpId="0"/>
      <p:bldP spid="4" grpId="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2119</Words>
  <Application>Microsoft Office PowerPoint</Application>
  <PresentationFormat>Carta (216 x 279 mm)</PresentationFormat>
  <Paragraphs>74</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Jean Sánchez</dc:creator>
  <cp:lastModifiedBy>Jean Sánchez</cp:lastModifiedBy>
  <cp:revision>20</cp:revision>
  <dcterms:created xsi:type="dcterms:W3CDTF">2010-04-27T07:20:32Z</dcterms:created>
  <dcterms:modified xsi:type="dcterms:W3CDTF">2010-04-29T02:25:54Z</dcterms:modified>
</cp:coreProperties>
</file>